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303" r:id="rId3"/>
    <p:sldId id="259" r:id="rId4"/>
    <p:sldId id="260" r:id="rId5"/>
    <p:sldId id="263" r:id="rId6"/>
    <p:sldId id="265" r:id="rId7"/>
    <p:sldId id="266" r:id="rId8"/>
    <p:sldId id="267" r:id="rId9"/>
    <p:sldId id="315" r:id="rId10"/>
    <p:sldId id="272" r:id="rId11"/>
    <p:sldId id="273" r:id="rId12"/>
    <p:sldId id="274" r:id="rId13"/>
    <p:sldId id="275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AC22270-A991-4FE4-9C80-55486C33F275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469ED1B-EC8D-437D-8BD9-84E3AD5E40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0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Nutshell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2667000"/>
            <a:ext cx="7200900" cy="3200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Leaders evolve through different levels of leadership agility.  They grow from tactical problem solvers (Experts) to strategic managers (Achievers) to far sighted visionary leaders who build highly effect teams (Catalysts).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2832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Catalyst/Visionary Leaders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They are articulate, innovative, have an inspiring vision and bring together the right people to transform the vision into reality.</a:t>
            </a:r>
          </a:p>
          <a:p>
            <a:endParaRPr lang="en-US" sz="2400" dirty="0"/>
          </a:p>
          <a:p>
            <a:r>
              <a:rPr lang="en-US" sz="2400"/>
              <a:t>No </a:t>
            </a:r>
            <a:r>
              <a:rPr lang="en-US" sz="2400" dirty="0"/>
              <a:t>longer need to be right or have their vision prevail, they can hear others more clearly and allow their views to be influenced.  </a:t>
            </a:r>
          </a:p>
          <a:p>
            <a:endParaRPr lang="en-US" sz="2400" dirty="0"/>
          </a:p>
          <a:p>
            <a:r>
              <a:rPr lang="en-US" sz="2400" dirty="0"/>
              <a:t>They also have no problem disagreeing and making hard decisions.</a:t>
            </a:r>
          </a:p>
        </p:txBody>
      </p:sp>
    </p:spTree>
    <p:extLst>
      <p:ext uri="{BB962C8B-B14F-4D97-AF65-F5344CB8AC3E}">
        <p14:creationId xmlns:p14="http://schemas.microsoft.com/office/powerpoint/2010/main" val="121309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2743200"/>
            <a:ext cx="72009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They are able to empower others and actively facilitate their development.</a:t>
            </a:r>
          </a:p>
          <a:p>
            <a:endParaRPr lang="en-US" sz="2400" dirty="0"/>
          </a:p>
          <a:p>
            <a:r>
              <a:rPr lang="en-US" sz="2400" dirty="0"/>
              <a:t>They are the type of leaders people love to work for.</a:t>
            </a:r>
          </a:p>
          <a:p>
            <a:endParaRPr lang="en-US" sz="2400" dirty="0"/>
          </a:p>
          <a:p>
            <a:r>
              <a:rPr lang="en-US" sz="2400" dirty="0"/>
              <a:t>Their teams feel a deep loyalty to them, but their leadership is based on their high level to lead, not by a title or fear, but more on their character.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24384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/>
              <a:t>Likely to articulate and question underlying assumptions.  But can challenge to find new processes, products, strategic relationships, etc.</a:t>
            </a:r>
          </a:p>
          <a:p>
            <a:endParaRPr lang="en-US" sz="2400" dirty="0"/>
          </a:p>
          <a:p>
            <a:r>
              <a:rPr lang="en-US" sz="2400" dirty="0"/>
              <a:t>Genuinely interested in learning from diverse viewpoints.  </a:t>
            </a:r>
          </a:p>
          <a:p>
            <a:endParaRPr lang="en-US" sz="2400" dirty="0"/>
          </a:p>
          <a:p>
            <a:r>
              <a:rPr lang="en-US" sz="2400" dirty="0"/>
              <a:t>Proactive in seeking and giving feedback.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67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Intent on creating a highly participatory team.</a:t>
            </a:r>
          </a:p>
          <a:p>
            <a:endParaRPr lang="en-US" sz="2400" dirty="0"/>
          </a:p>
          <a:p>
            <a:r>
              <a:rPr lang="en-US" sz="2400" dirty="0"/>
              <a:t>Provides and seeks open exchange of views on difficult issues.</a:t>
            </a:r>
          </a:p>
          <a:p>
            <a:endParaRPr lang="en-US" sz="2400" dirty="0"/>
          </a:p>
          <a:p>
            <a:r>
              <a:rPr lang="en-US" sz="2400" dirty="0"/>
              <a:t>Empowers direct reports.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5600"/>
            <a:ext cx="2578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Quincy Adams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273" y="1981200"/>
            <a:ext cx="8229600" cy="4075176"/>
          </a:xfrm>
        </p:spPr>
        <p:txBody>
          <a:bodyPr/>
          <a:lstStyle/>
          <a:p>
            <a:r>
              <a:rPr lang="en-US" dirty="0"/>
              <a:t>“If your actions inspire others to dream more, learn more, do more and become more, you are a leader.”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The sixth President of the United States. 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67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9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3200400"/>
            <a:ext cx="7200900" cy="2667000"/>
          </a:xfrm>
        </p:spPr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r>
              <a:rPr lang="en-US" sz="3200" dirty="0"/>
              <a:t>Research shows that the most effective leaders in today’s complex and rapidly changing environments are in short supply.  Only 10% of leaders are at the highest stage of leadership.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2875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Stage Theory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3352800"/>
            <a:ext cx="7200900" cy="2514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800" dirty="0"/>
              <a:t>The theory and clinical part of my doctoral program was based upon adult stage theory.   </a:t>
            </a:r>
          </a:p>
          <a:p>
            <a:r>
              <a:rPr lang="en-US" sz="2800" dirty="0"/>
              <a:t>We don’t stop evolving through different stages at 18.</a:t>
            </a:r>
          </a:p>
          <a:p>
            <a:r>
              <a:rPr lang="en-US" sz="2800" dirty="0"/>
              <a:t>We still evolve through very distinct stages. </a:t>
            </a:r>
          </a:p>
          <a:p>
            <a:r>
              <a:rPr lang="en-US" sz="3000" dirty="0"/>
              <a:t>In stage theory, we become less narcissistic as we evolve and it becomes less about us and more about the organization.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134215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Level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45% of all Leaders</a:t>
            </a:r>
          </a:p>
          <a:p>
            <a:endParaRPr lang="en-US" dirty="0"/>
          </a:p>
          <a:p>
            <a:r>
              <a:rPr lang="en-US" sz="2400" dirty="0"/>
              <a:t>Tactical, problem-solving orientation.</a:t>
            </a:r>
          </a:p>
          <a:p>
            <a:endParaRPr lang="en-US" sz="2400" dirty="0"/>
          </a:p>
          <a:p>
            <a:r>
              <a:rPr lang="en-US" sz="2400" dirty="0"/>
              <a:t>They believe leaders should be respected and followed because of their expertise, title, authority.</a:t>
            </a:r>
          </a:p>
          <a:p>
            <a:endParaRPr lang="en-US" dirty="0"/>
          </a:p>
          <a:p>
            <a:r>
              <a:rPr lang="en-US" sz="2400" dirty="0"/>
              <a:t>Listen to their language:  often overwhelmed, unable to delegate, micromanage, often have a negative view of direct reports, often move from crisis to crisis, no real ability to have a longer term perspective.  (A bunch of idiots work for me).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57200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3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457200"/>
            <a:ext cx="7200900" cy="1714500"/>
          </a:xfrm>
        </p:spPr>
        <p:txBody>
          <a:bodyPr/>
          <a:lstStyle/>
          <a:p>
            <a:r>
              <a:rPr lang="en-US" dirty="0"/>
              <a:t>Expert Level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2514600"/>
            <a:ext cx="7200900" cy="3352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400" dirty="0"/>
              <a:t>Avoid giving or requesting feedback</a:t>
            </a:r>
          </a:p>
          <a:p>
            <a:endParaRPr lang="en-US" sz="2400" dirty="0"/>
          </a:p>
          <a:p>
            <a:r>
              <a:rPr lang="en-US" sz="2400" dirty="0"/>
              <a:t>More of a supervisor than a manager.  They only know how to hold people accountable and lead with fear or a need to be liked.</a:t>
            </a:r>
          </a:p>
          <a:p>
            <a:endParaRPr lang="en-US" sz="2400" dirty="0"/>
          </a:p>
          <a:p>
            <a:r>
              <a:rPr lang="en-US" sz="2400" dirty="0"/>
              <a:t> Too caught up in the details of their own work to lead in a strategic manner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066800"/>
            <a:ext cx="4889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5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2679700"/>
            <a:ext cx="7200900" cy="31877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In stage theory:</a:t>
            </a:r>
          </a:p>
          <a:p>
            <a:r>
              <a:rPr lang="en-US" sz="2600" dirty="0"/>
              <a:t>We all have to go through each stage before we can move to the next (no skipping of a stage).</a:t>
            </a:r>
          </a:p>
          <a:p>
            <a:endParaRPr lang="en-US" sz="2600" dirty="0"/>
          </a:p>
          <a:p>
            <a:r>
              <a:rPr lang="en-US" sz="2600" dirty="0"/>
              <a:t>As we move from one stage to the next we increase our ability to have self awareness (see ourselves more accurately) and to see others more clearly.</a:t>
            </a:r>
          </a:p>
          <a:p>
            <a:endParaRPr lang="en-US" sz="2600" dirty="0"/>
          </a:p>
          <a:p>
            <a:r>
              <a:rPr lang="en-US" sz="2600" dirty="0"/>
              <a:t>We become less focused on our own ego (less narcissistic) and more able to understand others and their viewpoints and to have more empathy.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7500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4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Achiever Level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2971800"/>
            <a:ext cx="7200900" cy="3657600"/>
          </a:xfrm>
        </p:spPr>
        <p:txBody>
          <a:bodyPr>
            <a:normAutofit/>
          </a:bodyPr>
          <a:lstStyle/>
          <a:p>
            <a:r>
              <a:rPr lang="en-US" sz="2400" dirty="0"/>
              <a:t>About 35% of all leaders are at this level.</a:t>
            </a:r>
          </a:p>
          <a:p>
            <a:r>
              <a:rPr lang="en-US" sz="2400" dirty="0"/>
              <a:t>Motive others by establishing long term objectives.  </a:t>
            </a:r>
          </a:p>
          <a:p>
            <a:r>
              <a:rPr lang="en-US" sz="2400" dirty="0"/>
              <a:t>Most people find it satisfying to contribute to larger objectives.</a:t>
            </a:r>
          </a:p>
          <a:p>
            <a:r>
              <a:rPr lang="en-US" sz="2400" dirty="0"/>
              <a:t>They still think that their vision is the only one and others just need to follow.  </a:t>
            </a:r>
          </a:p>
          <a:p>
            <a:r>
              <a:rPr lang="en-US" sz="2400" dirty="0"/>
              <a:t>Listen to the language:  I need to get more buy 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13509"/>
            <a:ext cx="379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They can begin to have a future orientation.  They can probably focus 3-5 years out.</a:t>
            </a:r>
          </a:p>
          <a:p>
            <a:endParaRPr lang="en-US" sz="2400" dirty="0"/>
          </a:p>
          <a:p>
            <a:r>
              <a:rPr lang="en-US" sz="2400" dirty="0"/>
              <a:t>They will accept and even initiate feedback, but only if it is seen as helpful to achieving a desired outcome.</a:t>
            </a:r>
          </a:p>
          <a:p>
            <a:endParaRPr lang="en-US" sz="2400" dirty="0"/>
          </a:p>
          <a:p>
            <a:r>
              <a:rPr lang="en-US" sz="2400" dirty="0"/>
              <a:t>They still think their view is right and don’t really listen very deeply.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6718"/>
            <a:ext cx="2794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 Level Leaders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774" y="2286000"/>
            <a:ext cx="463475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561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8925</TotalTime>
  <Words>686</Words>
  <Application>Microsoft Macintosh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Nutshell</vt:lpstr>
      <vt:lpstr>The Leadership Problem</vt:lpstr>
      <vt:lpstr>Adult Stage Theory</vt:lpstr>
      <vt:lpstr>Expert Level</vt:lpstr>
      <vt:lpstr>Expert Level</vt:lpstr>
      <vt:lpstr>PowerPoint Presentation</vt:lpstr>
      <vt:lpstr>Achiever Level</vt:lpstr>
      <vt:lpstr>Achiever</vt:lpstr>
      <vt:lpstr>Catalyst Level Leaders</vt:lpstr>
      <vt:lpstr>Catalyst/Visionary Leaders</vt:lpstr>
      <vt:lpstr>Catalyst</vt:lpstr>
      <vt:lpstr>Catalyst</vt:lpstr>
      <vt:lpstr>Catalyst</vt:lpstr>
      <vt:lpstr>John Quincy Adams</vt:lpstr>
    </vt:vector>
  </TitlesOfParts>
  <Company>Toshiba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and coaching Leadership</dc:title>
  <dc:creator>Owner</dc:creator>
  <cp:lastModifiedBy>Microsoft Office User</cp:lastModifiedBy>
  <cp:revision>88</cp:revision>
  <dcterms:created xsi:type="dcterms:W3CDTF">2012-08-01T14:01:19Z</dcterms:created>
  <dcterms:modified xsi:type="dcterms:W3CDTF">2021-01-19T14:06:04Z</dcterms:modified>
</cp:coreProperties>
</file>